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345" r:id="rId2"/>
    <p:sldId id="341" r:id="rId3"/>
    <p:sldId id="342" r:id="rId4"/>
    <p:sldId id="344" r:id="rId5"/>
    <p:sldId id="343" r:id="rId6"/>
    <p:sldId id="30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64973AE-C5DA-5C46-BE73-585239C4C6F3}">
          <p14:sldIdLst>
            <p14:sldId id="345"/>
            <p14:sldId id="341"/>
            <p14:sldId id="342"/>
            <p14:sldId id="344"/>
            <p14:sldId id="343"/>
            <p14:sldId id="30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967F"/>
    <a:srgbClr val="ABE0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24" autoAdjust="0"/>
    <p:restoredTop sz="94624"/>
  </p:normalViewPr>
  <p:slideViewPr>
    <p:cSldViewPr snapToGrid="0">
      <p:cViewPr varScale="1">
        <p:scale>
          <a:sx n="106" d="100"/>
          <a:sy n="106" d="100"/>
        </p:scale>
        <p:origin x="1608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5" d="100"/>
          <a:sy n="105" d="100"/>
        </p:scale>
        <p:origin x="346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ED698D-E318-413E-A71C-1D12B103B8FD}" type="datetimeFigureOut">
              <a:rPr lang="en-US" smtClean="0"/>
              <a:t>9/27/15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779C7-10A7-425B-8127-435DCDDC8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5819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276F5-7B0A-485F-8659-C483A0055FD9}" type="datetimeFigureOut">
              <a:rPr lang="en-US" smtClean="0"/>
              <a:t>9/27/15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FD96E0-A8AC-4624-9571-9310DAA29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32912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9267-4168-B041-800B-DBBD1F08EEC7}" type="datetime1">
              <a:rPr lang="en-US" smtClean="0"/>
              <a:t>9/27/15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7675-D54C-47E5-9C05-9042593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812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935A-C0F1-1649-BC60-43137747F61A}" type="datetime1">
              <a:rPr lang="en-US" smtClean="0"/>
              <a:t>9/27/15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INTERNATIONAL NETWORKS At Indiana University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7675-D54C-47E5-9C05-9042593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166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31FF1-1017-FE42-A08B-27EA67DDAF24}" type="datetime1">
              <a:rPr lang="en-US" smtClean="0"/>
              <a:t>9/27/15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INTERNATIONAL NETWORKS At Indiana University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7675-D54C-47E5-9C05-9042593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277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fld id="{E4900D4A-B5A2-AF4E-BFEB-433D4CCCECD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7675-D54C-47E5-9C05-9042593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545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BBC93-00D8-854A-87BA-FC536290B9DE}" type="datetime1">
              <a:rPr lang="en-US" smtClean="0"/>
              <a:t>9/27/15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INTERNATIONAL NETWORKS At Indiana University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7675-D54C-47E5-9C05-9042593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892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6B0FE-7FEF-9741-9795-AA6BD1D015E7}" type="datetime1">
              <a:rPr lang="en-US" smtClean="0"/>
              <a:t>9/27/15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INTERNATIONAL NETWORKS At Indiana University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7675-D54C-47E5-9C05-9042593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925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DF21D-5E5D-284F-BBD3-5347A289BF11}" type="datetime1">
              <a:rPr lang="en-US" smtClean="0"/>
              <a:t>9/27/15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INTERNATIONAL NETWORKS At Indiana University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7675-D54C-47E5-9C05-9042593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786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A6AD6-181F-B64C-BBC2-211D9D3AE3C8}" type="datetime1">
              <a:rPr lang="en-US" smtClean="0"/>
              <a:t>9/27/15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INTERNATIONAL NETWORKS At Indiana University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7675-D54C-47E5-9C05-9042593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4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D263-C88F-9046-8666-C1DC95B86D8D}" type="datetime1">
              <a:rPr lang="en-US" smtClean="0"/>
              <a:t>9/27/15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INTERNATIONAL NETWORKS At Indiana University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7675-D54C-47E5-9C05-9042593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823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9536B-5A4B-F344-9138-737D11A0044C}" type="datetime1">
              <a:rPr lang="en-US" smtClean="0"/>
              <a:t>9/27/15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INTERNATIONAL NETWORKS At Indiana University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7675-D54C-47E5-9C05-9042593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85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1F2B7-A557-934F-88DA-9D58E969F4E2}" type="datetime1">
              <a:rPr lang="en-US" smtClean="0"/>
              <a:t>9/27/15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INTERNATIONAL NETWORKS At Indiana University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7675-D54C-47E5-9C05-9042593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172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27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76955"/>
            <a:ext cx="7886700" cy="48000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83BBC-EA66-2549-9F03-4DAC65F8D5CA}" type="datetime1">
              <a:rPr lang="en-US" smtClean="0"/>
              <a:t>9/27/15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b="1" smtClean="0">
                <a:latin typeface="Arial"/>
                <a:cs typeface="Arial"/>
              </a:rPr>
              <a:t>INTERNATIONAL NETWORKS At Indiana University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47675-D54C-47E5-9C05-90425932EC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-1" y="5971311"/>
            <a:ext cx="9144001" cy="886691"/>
          </a:xfrm>
          <a:prstGeom prst="rect">
            <a:avLst/>
          </a:prstGeom>
          <a:solidFill>
            <a:srgbClr val="ABE0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1321" y="6104841"/>
            <a:ext cx="809015" cy="1086191"/>
          </a:xfrm>
          <a:prstGeom prst="rect">
            <a:avLst/>
          </a:prstGeom>
        </p:spPr>
      </p:pic>
      <p:pic>
        <p:nvPicPr>
          <p:cNvPr id="9" name="Picture 8" descr="IU_Signature_horz.psd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194" y="6169309"/>
            <a:ext cx="3385067" cy="684127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5962586"/>
            <a:ext cx="9144000" cy="140742"/>
          </a:xfrm>
          <a:prstGeom prst="rect">
            <a:avLst/>
          </a:prstGeom>
          <a:solidFill>
            <a:srgbClr val="B20838"/>
          </a:solidFill>
          <a:ln>
            <a:noFill/>
          </a:ln>
          <a:effectLst>
            <a:outerShdw blurRad="40000" dist="23000" dir="5400000" rotWithShape="0">
              <a:schemeClr val="tx1"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6696666" y="6119828"/>
            <a:ext cx="244733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/>
                <a:cs typeface="Arial"/>
              </a:rPr>
              <a:t>INTERNATIONAL</a:t>
            </a:r>
          </a:p>
          <a:p>
            <a:pPr algn="ctr"/>
            <a:r>
              <a:rPr lang="en-US" sz="1600" b="1" dirty="0" smtClean="0">
                <a:latin typeface="Arial"/>
                <a:cs typeface="Arial"/>
              </a:rPr>
              <a:t>NETWORKS</a:t>
            </a:r>
          </a:p>
          <a:p>
            <a:pPr algn="ctr"/>
            <a:r>
              <a:rPr lang="en-US" sz="1400" b="1" dirty="0" smtClean="0">
                <a:latin typeface="Arial"/>
                <a:cs typeface="Arial"/>
              </a:rPr>
              <a:t>At Indiana University</a:t>
            </a:r>
            <a:endParaRPr lang="en-US" sz="1400" b="1" dirty="0">
              <a:latin typeface="Arial"/>
              <a:cs typeface="Arial"/>
            </a:endParaRPr>
          </a:p>
        </p:txBody>
      </p:sp>
      <p:sp>
        <p:nvSpPr>
          <p:cNvPr id="12" name="Footer Placeholder 4"/>
          <p:cNvSpPr txBox="1">
            <a:spLocks/>
          </p:cNvSpPr>
          <p:nvPr userDrawn="1"/>
        </p:nvSpPr>
        <p:spPr>
          <a:xfrm>
            <a:off x="3181350" y="6309864"/>
            <a:ext cx="30861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E4900D4A-B5A2-AF4E-BFEB-433D4CCCECDD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665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09967F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internationalnetworking.indiana.ed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43468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NetSage</a:t>
            </a:r>
            <a:r>
              <a:rPr lang="en-US" dirty="0"/>
              <a:t>: An Open, Privacy-Aware, Network Measurement, Analysis, and Visualization Service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251743"/>
            <a:ext cx="6858000" cy="1655762"/>
          </a:xfrm>
        </p:spPr>
        <p:txBody>
          <a:bodyPr/>
          <a:lstStyle/>
          <a:p>
            <a:r>
              <a:rPr lang="en-US" dirty="0" smtClean="0"/>
              <a:t>GLIF 2015, Prague</a:t>
            </a:r>
          </a:p>
          <a:p>
            <a:r>
              <a:rPr lang="en-US" dirty="0" smtClean="0"/>
              <a:t>Andrew Lee</a:t>
            </a:r>
          </a:p>
          <a:p>
            <a:r>
              <a:rPr lang="en-US" dirty="0" err="1" smtClean="0"/>
              <a:t>leea@indiana.edu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7675-D54C-47E5-9C05-90425932EC4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514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547" y="656407"/>
            <a:ext cx="7444127" cy="3915593"/>
          </a:xfrm>
          <a:prstGeom prst="rect">
            <a:avLst/>
          </a:prstGeom>
        </p:spPr>
      </p:pic>
      <p:sp>
        <p:nvSpPr>
          <p:cNvPr id="38" name="Rectangle 37"/>
          <p:cNvSpPr/>
          <p:nvPr/>
        </p:nvSpPr>
        <p:spPr>
          <a:xfrm>
            <a:off x="409074" y="3323272"/>
            <a:ext cx="3657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Open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, privacy-aware, network measurement, analysis, and visualization service </a:t>
            </a:r>
          </a:p>
          <a:p>
            <a:pPr marL="285750" indent="-285750">
              <a:buFont typeface="Arial"/>
              <a:buChar char="•"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Designed to address the needs of today’s international networks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209674" y="1120914"/>
            <a:ext cx="3581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Joint project with UC Davis,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ESnet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and U. 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Hawaiʻi</a:t>
            </a: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981074" y="3276600"/>
            <a:ext cx="3886200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Active and passive measurements over IRNC Backbones and Exchange Points</a:t>
            </a:r>
          </a:p>
          <a:p>
            <a:pPr marL="285750" indent="-285750">
              <a:buFont typeface="Arial"/>
              <a:buChar char="•"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Focus on privacy issues</a:t>
            </a:r>
          </a:p>
          <a:p>
            <a:pPr marL="285750" indent="-285750">
              <a:buFont typeface="Arial"/>
              <a:buChar char="•"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Longitudinal network data visualization services</a:t>
            </a:r>
          </a:p>
        </p:txBody>
      </p:sp>
    </p:spTree>
    <p:extLst>
      <p:ext uri="{BB962C8B-B14F-4D97-AF65-F5344CB8AC3E}">
        <p14:creationId xmlns:p14="http://schemas.microsoft.com/office/powerpoint/2010/main" val="154196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NetSage use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Current </a:t>
            </a:r>
            <a:r>
              <a:rPr lang="en-US" dirty="0"/>
              <a:t>traffic patterns across IRNC links, and the ability to anticipate growth trends for capacity-planning purposes;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main sources and sinks of large, elephant flows to know where to focus outreach and training opportunities; and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Where </a:t>
            </a:r>
            <a:r>
              <a:rPr lang="en-US" dirty="0"/>
              <a:t>packet loss is occurring, whether the cause is congestion or other issues, and what impact it has on end-to-end performance.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7675-D54C-47E5-9C05-90425932EC4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89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Privacy is a top concern for many people</a:t>
            </a:r>
          </a:p>
          <a:p>
            <a:r>
              <a:rPr lang="en-US" dirty="0" smtClean="0"/>
              <a:t>Our plan is that we do not store any PII to long term storage ever</a:t>
            </a:r>
          </a:p>
          <a:p>
            <a:r>
              <a:rPr lang="en-US" dirty="0" smtClean="0"/>
              <a:t>Data collected that potentially has PII in it will be collected as close to the source as possible (such as a server directly attached to the router it is receiving it from)</a:t>
            </a:r>
          </a:p>
          <a:p>
            <a:r>
              <a:rPr lang="en-US" dirty="0" smtClean="0"/>
              <a:t>Data will be anonymized, aggregated and/or meta-tagged as appropriate before it is sent back to the central store over an encrypted connection</a:t>
            </a:r>
          </a:p>
          <a:p>
            <a:r>
              <a:rPr lang="en-US" dirty="0" smtClean="0"/>
              <a:t>We are forming a privacy committee consisting of people who are not directly part of the grant to advise us on privacy issues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7675-D54C-47E5-9C05-90425932EC4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988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we’re collecting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Active measurements using PerfSONAR</a:t>
            </a:r>
          </a:p>
          <a:p>
            <a:pPr lvl="1"/>
            <a:r>
              <a:rPr lang="en-US" dirty="0" smtClean="0"/>
              <a:t>Throughput</a:t>
            </a:r>
            <a:r>
              <a:rPr lang="en-US" dirty="0"/>
              <a:t>, loss, latency, and </a:t>
            </a:r>
            <a:r>
              <a:rPr lang="en-US" dirty="0" err="1"/>
              <a:t>traceroute</a:t>
            </a:r>
            <a:r>
              <a:rPr lang="en-US" dirty="0"/>
              <a:t> </a:t>
            </a:r>
            <a:r>
              <a:rPr lang="en-US" dirty="0" smtClean="0"/>
              <a:t>data</a:t>
            </a:r>
            <a:endParaRPr lang="en-US" dirty="0" smtClean="0"/>
          </a:p>
          <a:p>
            <a:r>
              <a:rPr lang="en-US" dirty="0" smtClean="0"/>
              <a:t>Passive </a:t>
            </a:r>
            <a:r>
              <a:rPr lang="en-US" dirty="0"/>
              <a:t>measurements </a:t>
            </a:r>
            <a:endParaRPr lang="en-US" dirty="0" smtClean="0"/>
          </a:p>
          <a:p>
            <a:pPr lvl="1"/>
            <a:r>
              <a:rPr lang="en-US" dirty="0" smtClean="0"/>
              <a:t>SNMP </a:t>
            </a:r>
            <a:r>
              <a:rPr lang="en-US" dirty="0"/>
              <a:t>and </a:t>
            </a:r>
            <a:r>
              <a:rPr lang="en-US" dirty="0" smtClean="0"/>
              <a:t>(later) </a:t>
            </a:r>
            <a:r>
              <a:rPr lang="en-US" dirty="0" err="1" smtClean="0"/>
              <a:t>NetFlow</a:t>
            </a:r>
            <a:r>
              <a:rPr lang="en-US" dirty="0" smtClean="0"/>
              <a:t>/</a:t>
            </a:r>
            <a:r>
              <a:rPr lang="en-US" dirty="0" err="1" smtClean="0"/>
              <a:t>sFlow</a:t>
            </a:r>
            <a:r>
              <a:rPr lang="en-US" dirty="0" smtClean="0"/>
              <a:t> </a:t>
            </a:r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(Later-</a:t>
            </a:r>
            <a:r>
              <a:rPr lang="en-US" dirty="0" err="1" smtClean="0"/>
              <a:t>er</a:t>
            </a:r>
            <a:r>
              <a:rPr lang="en-US" dirty="0" smtClean="0"/>
              <a:t>) More in-depth </a:t>
            </a:r>
            <a:r>
              <a:rPr lang="en-US" dirty="0" smtClean="0"/>
              <a:t>flow analysis including </a:t>
            </a:r>
            <a:r>
              <a:rPr lang="en-US" dirty="0"/>
              <a:t>TCP retransmit </a:t>
            </a:r>
            <a:r>
              <a:rPr lang="en-US" dirty="0" smtClean="0"/>
              <a:t>analysis from Bro</a:t>
            </a:r>
          </a:p>
          <a:p>
            <a:r>
              <a:rPr lang="en-US" dirty="0" smtClean="0"/>
              <a:t>Also hope to integrate alarm data from the IRNC NOC</a:t>
            </a:r>
            <a:endParaRPr lang="en-US" dirty="0"/>
          </a:p>
          <a:p>
            <a:r>
              <a:rPr lang="en-US" dirty="0" smtClean="0"/>
              <a:t>Data Anonymized to meet privacy concerns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7675-D54C-47E5-9C05-90425932EC4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62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Questions/Comments?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Take </a:t>
            </a:r>
            <a:r>
              <a:rPr lang="en-US" dirty="0" err="1" smtClean="0"/>
              <a:t>aways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Privacy</a:t>
            </a:r>
          </a:p>
          <a:p>
            <a:pPr lvl="1"/>
            <a:r>
              <a:rPr lang="en-US" dirty="0" smtClean="0"/>
              <a:t>Utility</a:t>
            </a:r>
          </a:p>
          <a:p>
            <a:pPr lvl="1"/>
            <a:r>
              <a:rPr lang="en-US" dirty="0" smtClean="0"/>
              <a:t>Cool looking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Group </a:t>
            </a:r>
            <a:r>
              <a:rPr lang="en-US" dirty="0" smtClean="0"/>
              <a:t>Website: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err="1">
                <a:hlinkClick r:id="rId2"/>
              </a:rPr>
              <a:t>internationalnetworking.indiana.edu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Jennifer Schopf </a:t>
            </a:r>
            <a:r>
              <a:rPr lang="en-US" dirty="0"/>
              <a:t>– </a:t>
            </a:r>
            <a:r>
              <a:rPr lang="en-US" dirty="0" err="1" smtClean="0"/>
              <a:t>jmschopf@</a:t>
            </a:r>
            <a:r>
              <a:rPr lang="en-US" dirty="0" err="1"/>
              <a:t>indiana.edu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Andrew Lee – </a:t>
            </a:r>
            <a:r>
              <a:rPr lang="en-US" dirty="0" err="1" smtClean="0"/>
              <a:t>leea@indiana.edu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227A6-0B40-844C-BDE2-806A666C369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91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7180</TotalTime>
  <Words>315</Words>
  <Application>Microsoft Macintosh PowerPoint</Application>
  <PresentationFormat>On-screen Show (4:3)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Calibri</vt:lpstr>
      <vt:lpstr>Arial</vt:lpstr>
      <vt:lpstr>1_Office Theme</vt:lpstr>
      <vt:lpstr>NetSage: An Open, Privacy-Aware, Network Measurement, Analysis, and Visualization Service</vt:lpstr>
      <vt:lpstr>PowerPoint Presentation</vt:lpstr>
      <vt:lpstr>3 NetSage use cases</vt:lpstr>
      <vt:lpstr>Privacy</vt:lpstr>
      <vt:lpstr>Data we’re collecting</vt:lpstr>
      <vt:lpstr>Questions/Comments?</vt:lpstr>
    </vt:vector>
  </TitlesOfParts>
  <Company>Indiana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Hubbard, Heather Brook</dc:creator>
  <cp:lastModifiedBy>Andrew Lee</cp:lastModifiedBy>
  <cp:revision>50</cp:revision>
  <dcterms:created xsi:type="dcterms:W3CDTF">2015-02-27T15:42:14Z</dcterms:created>
  <dcterms:modified xsi:type="dcterms:W3CDTF">2015-09-27T17:37:22Z</dcterms:modified>
</cp:coreProperties>
</file>